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8" r:id="rId9"/>
    <p:sldId id="262" r:id="rId10"/>
    <p:sldId id="267" r:id="rId11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0549A8-ED46-B612-809D-1578CB1C97F4}" name="Paola Andrea Contreras Toledo" initials="PC" userId="S::paola.contreras@mineduc.cl::52508ea0-2e8a-46e5-aed9-44225b3189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4E96C-61EE-421D-9D51-CAD94412976D}" v="13" dt="2025-08-01T21:45:56.0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Andrea Contreras Toledo" userId="52508ea0-2e8a-46e5-aed9-44225b318946" providerId="ADAL" clId="{2EFE5256-90F6-4567-A338-2E0869D3FFF5}"/>
    <pc:docChg chg="custSel modSld">
      <pc:chgData name="Paola Andrea Contreras Toledo" userId="52508ea0-2e8a-46e5-aed9-44225b318946" providerId="ADAL" clId="{2EFE5256-90F6-4567-A338-2E0869D3FFF5}" dt="2024-09-30T21:58:39.252" v="50" actId="20577"/>
      <pc:docMkLst>
        <pc:docMk/>
      </pc:docMkLst>
      <pc:sldChg chg="modSp mod">
        <pc:chgData name="Paola Andrea Contreras Toledo" userId="52508ea0-2e8a-46e5-aed9-44225b318946" providerId="ADAL" clId="{2EFE5256-90F6-4567-A338-2E0869D3FFF5}" dt="2024-09-30T21:58:39.252" v="50" actId="20577"/>
        <pc:sldMkLst>
          <pc:docMk/>
          <pc:sldMk cId="0" sldId="258"/>
        </pc:sldMkLst>
      </pc:sldChg>
      <pc:sldChg chg="modSp mod">
        <pc:chgData name="Paola Andrea Contreras Toledo" userId="52508ea0-2e8a-46e5-aed9-44225b318946" providerId="ADAL" clId="{2EFE5256-90F6-4567-A338-2E0869D3FFF5}" dt="2024-09-30T21:53:30.233" v="2" actId="20577"/>
        <pc:sldMkLst>
          <pc:docMk/>
          <pc:sldMk cId="0" sldId="260"/>
        </pc:sldMkLst>
      </pc:sldChg>
      <pc:sldChg chg="modSp mod">
        <pc:chgData name="Paola Andrea Contreras Toledo" userId="52508ea0-2e8a-46e5-aed9-44225b318946" providerId="ADAL" clId="{2EFE5256-90F6-4567-A338-2E0869D3FFF5}" dt="2024-09-30T21:54:40.313" v="40" actId="14100"/>
        <pc:sldMkLst>
          <pc:docMk/>
          <pc:sldMk cId="0" sldId="263"/>
        </pc:sldMkLst>
      </pc:sldChg>
      <pc:sldChg chg="addSp delSp modSp mod">
        <pc:chgData name="Paola Andrea Contreras Toledo" userId="52508ea0-2e8a-46e5-aed9-44225b318946" providerId="ADAL" clId="{2EFE5256-90F6-4567-A338-2E0869D3FFF5}" dt="2024-09-30T21:55:44.114" v="48" actId="478"/>
        <pc:sldMkLst>
          <pc:docMk/>
          <pc:sldMk cId="0" sldId="266"/>
        </pc:sldMkLst>
      </pc:sldChg>
    </pc:docChg>
  </pc:docChgLst>
  <pc:docChgLst>
    <pc:chgData name="Osvaldo Andres Cifuentes Pinochet" userId="34bca1f4-4e50-44c5-ad46-1d8c52eb5d7a" providerId="ADAL" clId="{FCB9F091-A50A-49F8-9565-589FC2D5DBEF}"/>
    <pc:docChg chg="undo custSel addSld delSld modSld sldOrd">
      <pc:chgData name="Osvaldo Andres Cifuentes Pinochet" userId="34bca1f4-4e50-44c5-ad46-1d8c52eb5d7a" providerId="ADAL" clId="{FCB9F091-A50A-49F8-9565-589FC2D5DBEF}" dt="2025-07-02T16:55:28.949" v="599" actId="20577"/>
      <pc:docMkLst>
        <pc:docMk/>
      </pc:docMkLst>
      <pc:sldChg chg="modSp mod">
        <pc:chgData name="Osvaldo Andres Cifuentes Pinochet" userId="34bca1f4-4e50-44c5-ad46-1d8c52eb5d7a" providerId="ADAL" clId="{FCB9F091-A50A-49F8-9565-589FC2D5DBEF}" dt="2025-06-23T15:52:14.853" v="1" actId="20577"/>
        <pc:sldMkLst>
          <pc:docMk/>
          <pc:sldMk cId="0" sldId="256"/>
        </pc:sldMkLst>
        <pc:spChg chg="mod">
          <ac:chgData name="Osvaldo Andres Cifuentes Pinochet" userId="34bca1f4-4e50-44c5-ad46-1d8c52eb5d7a" providerId="ADAL" clId="{FCB9F091-A50A-49F8-9565-589FC2D5DBEF}" dt="2025-06-23T15:52:14.853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Osvaldo Andres Cifuentes Pinochet" userId="34bca1f4-4e50-44c5-ad46-1d8c52eb5d7a" providerId="ADAL" clId="{FCB9F091-A50A-49F8-9565-589FC2D5DBEF}" dt="2025-06-24T14:07:56.602" v="182" actId="20577"/>
        <pc:sldMkLst>
          <pc:docMk/>
          <pc:sldMk cId="0" sldId="258"/>
        </pc:sldMkLst>
        <pc:spChg chg="mod">
          <ac:chgData name="Osvaldo Andres Cifuentes Pinochet" userId="34bca1f4-4e50-44c5-ad46-1d8c52eb5d7a" providerId="ADAL" clId="{FCB9F091-A50A-49F8-9565-589FC2D5DBEF}" dt="2025-06-24T14:07:56.602" v="182" actId="20577"/>
          <ac:spMkLst>
            <pc:docMk/>
            <pc:sldMk cId="0" sldId="258"/>
            <ac:spMk id="6" creationId="{00000000-0000-0000-0000-000000000000}"/>
          </ac:spMkLst>
        </pc:spChg>
        <pc:spChg chg="mod">
          <ac:chgData name="Osvaldo Andres Cifuentes Pinochet" userId="34bca1f4-4e50-44c5-ad46-1d8c52eb5d7a" providerId="ADAL" clId="{FCB9F091-A50A-49F8-9565-589FC2D5DBEF}" dt="2025-06-23T15:59:09.471" v="164" actId="20577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Osvaldo Andres Cifuentes Pinochet" userId="34bca1f4-4e50-44c5-ad46-1d8c52eb5d7a" providerId="ADAL" clId="{FCB9F091-A50A-49F8-9565-589FC2D5DBEF}" dt="2025-06-24T14:14:16.121" v="185" actId="113"/>
        <pc:sldMkLst>
          <pc:docMk/>
          <pc:sldMk cId="0" sldId="259"/>
        </pc:sldMkLst>
        <pc:spChg chg="mod">
          <ac:chgData name="Osvaldo Andres Cifuentes Pinochet" userId="34bca1f4-4e50-44c5-ad46-1d8c52eb5d7a" providerId="ADAL" clId="{FCB9F091-A50A-49F8-9565-589FC2D5DBEF}" dt="2025-06-23T15:59:01.984" v="162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Osvaldo Andres Cifuentes Pinochet" userId="34bca1f4-4e50-44c5-ad46-1d8c52eb5d7a" providerId="ADAL" clId="{FCB9F091-A50A-49F8-9565-589FC2D5DBEF}" dt="2025-06-23T15:57:31.248" v="156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Osvaldo Andres Cifuentes Pinochet" userId="34bca1f4-4e50-44c5-ad46-1d8c52eb5d7a" providerId="ADAL" clId="{FCB9F091-A50A-49F8-9565-589FC2D5DBEF}" dt="2025-06-24T14:14:16.121" v="185" actId="113"/>
          <ac:spMkLst>
            <pc:docMk/>
            <pc:sldMk cId="0" sldId="259"/>
            <ac:spMk id="6" creationId="{00000000-0000-0000-0000-000000000000}"/>
          </ac:spMkLst>
        </pc:spChg>
      </pc:sldChg>
      <pc:sldChg chg="modSp mod">
        <pc:chgData name="Osvaldo Andres Cifuentes Pinochet" userId="34bca1f4-4e50-44c5-ad46-1d8c52eb5d7a" providerId="ADAL" clId="{FCB9F091-A50A-49F8-9565-589FC2D5DBEF}" dt="2025-06-23T15:58:37.596" v="158" actId="20577"/>
        <pc:sldMkLst>
          <pc:docMk/>
          <pc:sldMk cId="0" sldId="260"/>
        </pc:sldMkLst>
        <pc:spChg chg="mod">
          <ac:chgData name="Osvaldo Andres Cifuentes Pinochet" userId="34bca1f4-4e50-44c5-ad46-1d8c52eb5d7a" providerId="ADAL" clId="{FCB9F091-A50A-49F8-9565-589FC2D5DBEF}" dt="2025-06-23T15:58:37.596" v="158" actId="20577"/>
          <ac:spMkLst>
            <pc:docMk/>
            <pc:sldMk cId="0" sldId="260"/>
            <ac:spMk id="4" creationId="{00000000-0000-0000-0000-000000000000}"/>
          </ac:spMkLst>
        </pc:spChg>
      </pc:sldChg>
      <pc:sldChg chg="modSp mod">
        <pc:chgData name="Osvaldo Andres Cifuentes Pinochet" userId="34bca1f4-4e50-44c5-ad46-1d8c52eb5d7a" providerId="ADAL" clId="{FCB9F091-A50A-49F8-9565-589FC2D5DBEF}" dt="2025-06-23T15:58:51.475" v="160" actId="20577"/>
        <pc:sldMkLst>
          <pc:docMk/>
          <pc:sldMk cId="0" sldId="261"/>
        </pc:sldMkLst>
        <pc:spChg chg="mod">
          <ac:chgData name="Osvaldo Andres Cifuentes Pinochet" userId="34bca1f4-4e50-44c5-ad46-1d8c52eb5d7a" providerId="ADAL" clId="{FCB9F091-A50A-49F8-9565-589FC2D5DBEF}" dt="2025-06-23T15:58:51.475" v="160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Osvaldo Andres Cifuentes Pinochet" userId="34bca1f4-4e50-44c5-ad46-1d8c52eb5d7a" providerId="ADAL" clId="{FCB9F091-A50A-49F8-9565-589FC2D5DBEF}" dt="2025-06-23T15:53:51.333" v="45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Osvaldo Andres Cifuentes Pinochet" userId="34bca1f4-4e50-44c5-ad46-1d8c52eb5d7a" providerId="ADAL" clId="{FCB9F091-A50A-49F8-9565-589FC2D5DBEF}" dt="2025-06-24T14:19:00.772" v="191" actId="113"/>
        <pc:sldMkLst>
          <pc:docMk/>
          <pc:sldMk cId="0" sldId="262"/>
        </pc:sldMkLst>
      </pc:sldChg>
      <pc:sldChg chg="modSp mod ord">
        <pc:chgData name="Osvaldo Andres Cifuentes Pinochet" userId="34bca1f4-4e50-44c5-ad46-1d8c52eb5d7a" providerId="ADAL" clId="{FCB9F091-A50A-49F8-9565-589FC2D5DBEF}" dt="2025-07-02T16:55:28.949" v="599" actId="20577"/>
        <pc:sldMkLst>
          <pc:docMk/>
          <pc:sldMk cId="0" sldId="265"/>
        </pc:sldMkLst>
      </pc:sldChg>
      <pc:sldChg chg="del">
        <pc:chgData name="Osvaldo Andres Cifuentes Pinochet" userId="34bca1f4-4e50-44c5-ad46-1d8c52eb5d7a" providerId="ADAL" clId="{FCB9F091-A50A-49F8-9565-589FC2D5DBEF}" dt="2025-06-23T15:54:20.622" v="46" actId="2696"/>
        <pc:sldMkLst>
          <pc:docMk/>
          <pc:sldMk cId="0" sldId="266"/>
        </pc:sldMkLst>
      </pc:sldChg>
      <pc:sldChg chg="add">
        <pc:chgData name="Osvaldo Andres Cifuentes Pinochet" userId="34bca1f4-4e50-44c5-ad46-1d8c52eb5d7a" providerId="ADAL" clId="{FCB9F091-A50A-49F8-9565-589FC2D5DBEF}" dt="2025-06-24T14:27:10.477" v="192" actId="2890"/>
        <pc:sldMkLst>
          <pc:docMk/>
          <pc:sldMk cId="4289423025" sldId="268"/>
        </pc:sldMkLst>
      </pc:sldChg>
    </pc:docChg>
  </pc:docChgLst>
  <pc:docChgLst>
    <pc:chgData name="Osvaldo Andres Cifuentes Pinochet" userId="34bca1f4-4e50-44c5-ad46-1d8c52eb5d7a" providerId="ADAL" clId="{F0E4E96C-61EE-421D-9D51-CAD94412976D}"/>
    <pc:docChg chg="undo custSel addSld delSld modSld">
      <pc:chgData name="Osvaldo Andres Cifuentes Pinochet" userId="34bca1f4-4e50-44c5-ad46-1d8c52eb5d7a" providerId="ADAL" clId="{F0E4E96C-61EE-421D-9D51-CAD94412976D}" dt="2025-07-03T20:39:11.564" v="217" actId="20577"/>
      <pc:docMkLst>
        <pc:docMk/>
      </pc:docMkLst>
      <pc:sldChg chg="addSp delSp modSp mod">
        <pc:chgData name="Osvaldo Andres Cifuentes Pinochet" userId="34bca1f4-4e50-44c5-ad46-1d8c52eb5d7a" providerId="ADAL" clId="{F0E4E96C-61EE-421D-9D51-CAD94412976D}" dt="2025-07-03T19:49:45.926" v="51" actId="1076"/>
        <pc:sldMkLst>
          <pc:docMk/>
          <pc:sldMk cId="0" sldId="257"/>
        </pc:sldMkLst>
        <pc:spChg chg="mod">
          <ac:chgData name="Osvaldo Andres Cifuentes Pinochet" userId="34bca1f4-4e50-44c5-ad46-1d8c52eb5d7a" providerId="ADAL" clId="{F0E4E96C-61EE-421D-9D51-CAD94412976D}" dt="2025-07-03T19:47:19.999" v="26" actId="20577"/>
          <ac:spMkLst>
            <pc:docMk/>
            <pc:sldMk cId="0" sldId="257"/>
            <ac:spMk id="4" creationId="{00000000-0000-0000-0000-000000000000}"/>
          </ac:spMkLst>
        </pc:spChg>
        <pc:graphicFrameChg chg="add mod modGraphic">
          <ac:chgData name="Osvaldo Andres Cifuentes Pinochet" userId="34bca1f4-4e50-44c5-ad46-1d8c52eb5d7a" providerId="ADAL" clId="{F0E4E96C-61EE-421D-9D51-CAD94412976D}" dt="2025-07-03T19:49:45.926" v="51" actId="1076"/>
          <ac:graphicFrameMkLst>
            <pc:docMk/>
            <pc:sldMk cId="0" sldId="257"/>
            <ac:graphicFrameMk id="10" creationId="{7CFD368F-F3AD-BC53-561B-B5E9E6170D7D}"/>
          </ac:graphicFrameMkLst>
        </pc:graphicFrameChg>
      </pc:sldChg>
      <pc:sldChg chg="modSp mod">
        <pc:chgData name="Osvaldo Andres Cifuentes Pinochet" userId="34bca1f4-4e50-44c5-ad46-1d8c52eb5d7a" providerId="ADAL" clId="{F0E4E96C-61EE-421D-9D51-CAD94412976D}" dt="2025-07-03T20:38:08.796" v="199" actId="20577"/>
        <pc:sldMkLst>
          <pc:docMk/>
          <pc:sldMk cId="0" sldId="258"/>
        </pc:sldMkLst>
        <pc:spChg chg="mod">
          <ac:chgData name="Osvaldo Andres Cifuentes Pinochet" userId="34bca1f4-4e50-44c5-ad46-1d8c52eb5d7a" providerId="ADAL" clId="{F0E4E96C-61EE-421D-9D51-CAD94412976D}" dt="2025-07-03T19:51:33.288" v="60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Osvaldo Andres Cifuentes Pinochet" userId="34bca1f4-4e50-44c5-ad46-1d8c52eb5d7a" providerId="ADAL" clId="{F0E4E96C-61EE-421D-9D51-CAD94412976D}" dt="2025-07-03T19:51:19.552" v="52" actId="20577"/>
          <ac:spMkLst>
            <pc:docMk/>
            <pc:sldMk cId="0" sldId="258"/>
            <ac:spMk id="6" creationId="{00000000-0000-0000-0000-000000000000}"/>
          </ac:spMkLst>
        </pc:spChg>
        <pc:spChg chg="mod">
          <ac:chgData name="Osvaldo Andres Cifuentes Pinochet" userId="34bca1f4-4e50-44c5-ad46-1d8c52eb5d7a" providerId="ADAL" clId="{F0E4E96C-61EE-421D-9D51-CAD94412976D}" dt="2025-07-03T20:38:08.796" v="199" actId="20577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Osvaldo Andres Cifuentes Pinochet" userId="34bca1f4-4e50-44c5-ad46-1d8c52eb5d7a" providerId="ADAL" clId="{F0E4E96C-61EE-421D-9D51-CAD94412976D}" dt="2025-07-03T20:38:45.555" v="209" actId="20577"/>
        <pc:sldMkLst>
          <pc:docMk/>
          <pc:sldMk cId="0" sldId="259"/>
        </pc:sldMkLst>
        <pc:spChg chg="mod">
          <ac:chgData name="Osvaldo Andres Cifuentes Pinochet" userId="34bca1f4-4e50-44c5-ad46-1d8c52eb5d7a" providerId="ADAL" clId="{F0E4E96C-61EE-421D-9D51-CAD94412976D}" dt="2025-07-03T20:38:45.555" v="209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 mod">
        <pc:chgData name="Osvaldo Andres Cifuentes Pinochet" userId="34bca1f4-4e50-44c5-ad46-1d8c52eb5d7a" providerId="ADAL" clId="{F0E4E96C-61EE-421D-9D51-CAD94412976D}" dt="2025-07-03T20:39:11.564" v="217" actId="20577"/>
        <pc:sldMkLst>
          <pc:docMk/>
          <pc:sldMk cId="0" sldId="260"/>
        </pc:sldMkLst>
        <pc:spChg chg="mod">
          <ac:chgData name="Osvaldo Andres Cifuentes Pinochet" userId="34bca1f4-4e50-44c5-ad46-1d8c52eb5d7a" providerId="ADAL" clId="{F0E4E96C-61EE-421D-9D51-CAD94412976D}" dt="2025-07-03T20:39:11.564" v="217" actId="20577"/>
          <ac:spMkLst>
            <pc:docMk/>
            <pc:sldMk cId="0" sldId="260"/>
            <ac:spMk id="4" creationId="{00000000-0000-0000-0000-000000000000}"/>
          </ac:spMkLst>
        </pc:spChg>
      </pc:sldChg>
      <pc:sldChg chg="delSp modSp mod">
        <pc:chgData name="Osvaldo Andres Cifuentes Pinochet" userId="34bca1f4-4e50-44c5-ad46-1d8c52eb5d7a" providerId="ADAL" clId="{F0E4E96C-61EE-421D-9D51-CAD94412976D}" dt="2025-07-03T19:57:20.020" v="190" actId="21"/>
        <pc:sldMkLst>
          <pc:docMk/>
          <pc:sldMk cId="0" sldId="262"/>
        </pc:sldMkLst>
        <pc:spChg chg="mod">
          <ac:chgData name="Osvaldo Andres Cifuentes Pinochet" userId="34bca1f4-4e50-44c5-ad46-1d8c52eb5d7a" providerId="ADAL" clId="{F0E4E96C-61EE-421D-9D51-CAD94412976D}" dt="2025-07-03T19:56:55.707" v="189" actId="20577"/>
          <ac:spMkLst>
            <pc:docMk/>
            <pc:sldMk cId="0" sldId="262"/>
            <ac:spMk id="9" creationId="{00000000-0000-0000-0000-000000000000}"/>
          </ac:spMkLst>
        </pc:spChg>
        <pc:graphicFrameChg chg="modGraphic">
          <ac:chgData name="Osvaldo Andres Cifuentes Pinochet" userId="34bca1f4-4e50-44c5-ad46-1d8c52eb5d7a" providerId="ADAL" clId="{F0E4E96C-61EE-421D-9D51-CAD94412976D}" dt="2025-07-03T19:56:38.381" v="183" actId="20577"/>
          <ac:graphicFrameMkLst>
            <pc:docMk/>
            <pc:sldMk cId="0" sldId="262"/>
            <ac:graphicFrameMk id="4" creationId="{00000000-0000-0000-0000-000000000000}"/>
          </ac:graphicFrameMkLst>
        </pc:graphicFrameChg>
      </pc:sldChg>
      <pc:sldChg chg="del">
        <pc:chgData name="Osvaldo Andres Cifuentes Pinochet" userId="34bca1f4-4e50-44c5-ad46-1d8c52eb5d7a" providerId="ADAL" clId="{F0E4E96C-61EE-421D-9D51-CAD94412976D}" dt="2025-07-03T19:57:33.621" v="191" actId="2696"/>
        <pc:sldMkLst>
          <pc:docMk/>
          <pc:sldMk cId="0" sldId="265"/>
        </pc:sldMkLst>
      </pc:sldChg>
      <pc:sldChg chg="modSp mod">
        <pc:chgData name="Osvaldo Andres Cifuentes Pinochet" userId="34bca1f4-4e50-44c5-ad46-1d8c52eb5d7a" providerId="ADAL" clId="{F0E4E96C-61EE-421D-9D51-CAD94412976D}" dt="2025-07-03T19:55:13.932" v="179" actId="1076"/>
        <pc:sldMkLst>
          <pc:docMk/>
          <pc:sldMk cId="4289423025" sldId="268"/>
        </pc:sldMkLst>
        <pc:spChg chg="mod">
          <ac:chgData name="Osvaldo Andres Cifuentes Pinochet" userId="34bca1f4-4e50-44c5-ad46-1d8c52eb5d7a" providerId="ADAL" clId="{F0E4E96C-61EE-421D-9D51-CAD94412976D}" dt="2025-07-03T19:55:13.932" v="179" actId="1076"/>
          <ac:spMkLst>
            <pc:docMk/>
            <pc:sldMk cId="4289423025" sldId="268"/>
            <ac:spMk id="3" creationId="{E132012D-B218-2FDD-B7D5-D5E7FAE1EACB}"/>
          </ac:spMkLst>
        </pc:spChg>
      </pc:sldChg>
      <pc:sldChg chg="add">
        <pc:chgData name="Osvaldo Andres Cifuentes Pinochet" userId="34bca1f4-4e50-44c5-ad46-1d8c52eb5d7a" providerId="ADAL" clId="{F0E4E96C-61EE-421D-9D51-CAD94412976D}" dt="2025-07-03T19:44:49.369" v="0" actId="2890"/>
        <pc:sldMkLst>
          <pc:docMk/>
          <pc:sldMk cId="3100736863" sldId="269"/>
        </pc:sldMkLst>
      </pc:sldChg>
    </pc:docChg>
  </pc:docChgLst>
  <pc:docChgLst>
    <pc:chgData name="Osvaldo Andres Cifuentes Pinochet" userId="34bca1f4-4e50-44c5-ad46-1d8c52eb5d7a" providerId="ADAL" clId="{103F0471-41D9-4313-93F2-DB3C8BF40DAA}"/>
    <pc:docChg chg="undo custSel delSld modSld sldOrd">
      <pc:chgData name="Osvaldo Andres Cifuentes Pinochet" userId="34bca1f4-4e50-44c5-ad46-1d8c52eb5d7a" providerId="ADAL" clId="{103F0471-41D9-4313-93F2-DB3C8BF40DAA}" dt="2024-10-02T02:27:55.078" v="802" actId="20577"/>
      <pc:docMkLst>
        <pc:docMk/>
      </pc:docMkLst>
      <pc:sldChg chg="modSp mod">
        <pc:chgData name="Osvaldo Andres Cifuentes Pinochet" userId="34bca1f4-4e50-44c5-ad46-1d8c52eb5d7a" providerId="ADAL" clId="{103F0471-41D9-4313-93F2-DB3C8BF40DAA}" dt="2024-10-02T01:40:08.811" v="337" actId="20577"/>
        <pc:sldMkLst>
          <pc:docMk/>
          <pc:sldMk cId="0" sldId="257"/>
        </pc:sldMkLst>
      </pc:sldChg>
      <pc:sldChg chg="modSp mod">
        <pc:chgData name="Osvaldo Andres Cifuentes Pinochet" userId="34bca1f4-4e50-44c5-ad46-1d8c52eb5d7a" providerId="ADAL" clId="{103F0471-41D9-4313-93F2-DB3C8BF40DAA}" dt="2024-10-02T01:52:49.121" v="526" actId="1076"/>
        <pc:sldMkLst>
          <pc:docMk/>
          <pc:sldMk cId="0" sldId="258"/>
        </pc:sldMkLst>
      </pc:sldChg>
      <pc:sldChg chg="modSp mod">
        <pc:chgData name="Osvaldo Andres Cifuentes Pinochet" userId="34bca1f4-4e50-44c5-ad46-1d8c52eb5d7a" providerId="ADAL" clId="{103F0471-41D9-4313-93F2-DB3C8BF40DAA}" dt="2024-10-02T02:04:22.141" v="612" actId="20577"/>
        <pc:sldMkLst>
          <pc:docMk/>
          <pc:sldMk cId="0" sldId="259"/>
        </pc:sldMkLst>
      </pc:sldChg>
      <pc:sldChg chg="delSp modSp mod">
        <pc:chgData name="Osvaldo Andres Cifuentes Pinochet" userId="34bca1f4-4e50-44c5-ad46-1d8c52eb5d7a" providerId="ADAL" clId="{103F0471-41D9-4313-93F2-DB3C8BF40DAA}" dt="2024-10-02T02:08:26.763" v="628" actId="1076"/>
        <pc:sldMkLst>
          <pc:docMk/>
          <pc:sldMk cId="0" sldId="260"/>
        </pc:sldMkLst>
      </pc:sldChg>
      <pc:sldChg chg="modSp mod">
        <pc:chgData name="Osvaldo Andres Cifuentes Pinochet" userId="34bca1f4-4e50-44c5-ad46-1d8c52eb5d7a" providerId="ADAL" clId="{103F0471-41D9-4313-93F2-DB3C8BF40DAA}" dt="2024-10-02T02:13:48.999" v="652" actId="20577"/>
        <pc:sldMkLst>
          <pc:docMk/>
          <pc:sldMk cId="0" sldId="261"/>
        </pc:sldMkLst>
      </pc:sldChg>
      <pc:sldChg chg="ord">
        <pc:chgData name="Osvaldo Andres Cifuentes Pinochet" userId="34bca1f4-4e50-44c5-ad46-1d8c52eb5d7a" providerId="ADAL" clId="{103F0471-41D9-4313-93F2-DB3C8BF40DAA}" dt="2024-10-02T02:16:24.156" v="656"/>
        <pc:sldMkLst>
          <pc:docMk/>
          <pc:sldMk cId="0" sldId="262"/>
        </pc:sldMkLst>
      </pc:sldChg>
      <pc:sldChg chg="del">
        <pc:chgData name="Osvaldo Andres Cifuentes Pinochet" userId="34bca1f4-4e50-44c5-ad46-1d8c52eb5d7a" providerId="ADAL" clId="{103F0471-41D9-4313-93F2-DB3C8BF40DAA}" dt="2024-10-02T02:15:39.932" v="653" actId="2696"/>
        <pc:sldMkLst>
          <pc:docMk/>
          <pc:sldMk cId="0" sldId="263"/>
        </pc:sldMkLst>
      </pc:sldChg>
      <pc:sldChg chg="del">
        <pc:chgData name="Osvaldo Andres Cifuentes Pinochet" userId="34bca1f4-4e50-44c5-ad46-1d8c52eb5d7a" providerId="ADAL" clId="{103F0471-41D9-4313-93F2-DB3C8BF40DAA}" dt="2024-10-02T02:15:58.001" v="654" actId="2696"/>
        <pc:sldMkLst>
          <pc:docMk/>
          <pc:sldMk cId="0" sldId="264"/>
        </pc:sldMkLst>
      </pc:sldChg>
      <pc:sldChg chg="modSp mod">
        <pc:chgData name="Osvaldo Andres Cifuentes Pinochet" userId="34bca1f4-4e50-44c5-ad46-1d8c52eb5d7a" providerId="ADAL" clId="{103F0471-41D9-4313-93F2-DB3C8BF40DAA}" dt="2024-10-02T02:27:55.078" v="802" actId="20577"/>
        <pc:sldMkLst>
          <pc:docMk/>
          <pc:sldMk cId="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D905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D905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D905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37959"/>
            <a:ext cx="12192000" cy="320040"/>
          </a:xfrm>
          <a:custGeom>
            <a:avLst/>
            <a:gdLst/>
            <a:ahLst/>
            <a:cxnLst/>
            <a:rect l="l" t="t" r="r" b="b"/>
            <a:pathLst>
              <a:path w="12192000" h="320040">
                <a:moveTo>
                  <a:pt x="12191999" y="0"/>
                </a:moveTo>
                <a:lnTo>
                  <a:pt x="0" y="0"/>
                </a:lnTo>
                <a:lnTo>
                  <a:pt x="0" y="320038"/>
                </a:lnTo>
                <a:lnTo>
                  <a:pt x="12191999" y="320038"/>
                </a:lnTo>
                <a:lnTo>
                  <a:pt x="12191999" y="0"/>
                </a:lnTo>
                <a:close/>
              </a:path>
            </a:pathLst>
          </a:custGeom>
          <a:solidFill>
            <a:srgbClr val="1A1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53160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E5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0687" y="944066"/>
            <a:ext cx="1105062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D905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393" y="1045336"/>
            <a:ext cx="10938510" cy="4716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19947" y="6651218"/>
            <a:ext cx="3896995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25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10" Type="http://schemas.openxmlformats.org/officeDocument/2006/relationships/image" Target="../media/image4.png"/><Relationship Id="rId19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dfi.mineduc.cl/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Fondo</a:t>
            </a:r>
            <a:r>
              <a:rPr spc="5" dirty="0"/>
              <a:t> </a:t>
            </a:r>
            <a:r>
              <a:rPr dirty="0"/>
              <a:t>de</a:t>
            </a:r>
            <a:r>
              <a:rPr spc="25" dirty="0"/>
              <a:t> </a:t>
            </a:r>
            <a:r>
              <a:rPr spc="-10" dirty="0"/>
              <a:t>Desarrollo </a:t>
            </a:r>
            <a:r>
              <a:rPr spc="-5" dirty="0"/>
              <a:t>Institucional:</a:t>
            </a:r>
            <a:r>
              <a:rPr spc="10" dirty="0"/>
              <a:t> </a:t>
            </a:r>
            <a:r>
              <a:rPr spc="-10" dirty="0"/>
              <a:t>Áreas </a:t>
            </a:r>
            <a:r>
              <a:rPr spc="-20" dirty="0"/>
              <a:t>Estratégicas </a:t>
            </a:r>
            <a:r>
              <a:rPr spc="-800" dirty="0"/>
              <a:t> </a:t>
            </a:r>
            <a:r>
              <a:rPr spc="-10" dirty="0">
                <a:solidFill>
                  <a:srgbClr val="61A8D2"/>
                </a:solidFill>
              </a:rPr>
              <a:t>Subsistema </a:t>
            </a:r>
            <a:r>
              <a:rPr spc="-50" dirty="0">
                <a:solidFill>
                  <a:srgbClr val="61A8D2"/>
                </a:solidFill>
              </a:rPr>
              <a:t>Técnico</a:t>
            </a:r>
            <a:r>
              <a:rPr spc="5" dirty="0">
                <a:solidFill>
                  <a:srgbClr val="61A8D2"/>
                </a:solidFill>
              </a:rPr>
              <a:t> </a:t>
            </a:r>
            <a:r>
              <a:rPr spc="-15" dirty="0">
                <a:solidFill>
                  <a:srgbClr val="61A8D2"/>
                </a:solidFill>
              </a:rPr>
              <a:t>Profesional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2251" y="2987039"/>
            <a:ext cx="10099675" cy="513602"/>
          </a:xfrm>
          <a:prstGeom prst="rect">
            <a:avLst/>
          </a:prstGeom>
          <a:solidFill>
            <a:srgbClr val="D90552"/>
          </a:solidFill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3200" b="1" spc="-15" dirty="0" err="1">
                <a:solidFill>
                  <a:srgbClr val="FFFFFF"/>
                </a:solidFill>
                <a:latin typeface="Calibri"/>
                <a:cs typeface="Calibri"/>
              </a:rPr>
              <a:t>Convocatoria</a:t>
            </a:r>
            <a:r>
              <a:rPr sz="3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s-ES" sz="3200" b="1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71559" y="4907279"/>
            <a:ext cx="3266440" cy="1623060"/>
            <a:chOff x="8671559" y="4907279"/>
            <a:chExt cx="3266440" cy="16230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8850" y="5422027"/>
              <a:ext cx="1188562" cy="10855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1559" y="4907279"/>
              <a:ext cx="2164079" cy="162306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565903" y="4922520"/>
            <a:ext cx="1754505" cy="1652270"/>
            <a:chOff x="4565903" y="4922520"/>
            <a:chExt cx="1754505" cy="16522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9931" y="5257800"/>
              <a:ext cx="1431036" cy="13167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5903" y="4960620"/>
              <a:ext cx="838200" cy="7025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9343" y="4922520"/>
              <a:ext cx="900684" cy="60502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24027" y="4922520"/>
            <a:ext cx="4251960" cy="1774825"/>
            <a:chOff x="224027" y="4922520"/>
            <a:chExt cx="4251960" cy="177482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4427" y="4922520"/>
              <a:ext cx="1051560" cy="16078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1863" y="4948428"/>
              <a:ext cx="768096" cy="15971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6567" y="4948428"/>
              <a:ext cx="967740" cy="15819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38400" y="5740908"/>
              <a:ext cx="481584" cy="4617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4027" y="4937760"/>
              <a:ext cx="1074420" cy="15925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3932" y="5878271"/>
              <a:ext cx="763460" cy="818476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7338059" y="4960620"/>
            <a:ext cx="1282065" cy="1544320"/>
            <a:chOff x="7338059" y="4960620"/>
            <a:chExt cx="1282065" cy="1544320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38059" y="4960620"/>
              <a:ext cx="281940" cy="7269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28559" y="5663184"/>
              <a:ext cx="1091183" cy="841247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81188" y="4834128"/>
            <a:ext cx="591311" cy="78028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0591800" y="0"/>
            <a:ext cx="1373505" cy="149860"/>
            <a:chOff x="10591800" y="0"/>
            <a:chExt cx="1373505" cy="149860"/>
          </a:xfrm>
        </p:grpSpPr>
        <p:sp>
          <p:nvSpPr>
            <p:cNvPr id="23" name="object 23"/>
            <p:cNvSpPr/>
            <p:nvPr/>
          </p:nvSpPr>
          <p:spPr>
            <a:xfrm>
              <a:off x="10591800" y="0"/>
              <a:ext cx="562610" cy="149860"/>
            </a:xfrm>
            <a:custGeom>
              <a:avLst/>
              <a:gdLst/>
              <a:ahLst/>
              <a:cxnLst/>
              <a:rect l="l" t="t" r="r" b="b"/>
              <a:pathLst>
                <a:path w="562609" h="149860">
                  <a:moveTo>
                    <a:pt x="0" y="149351"/>
                  </a:moveTo>
                  <a:lnTo>
                    <a:pt x="562355" y="149351"/>
                  </a:lnTo>
                  <a:lnTo>
                    <a:pt x="562355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solidFill>
              <a:srgbClr val="006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52631" y="0"/>
              <a:ext cx="812800" cy="149860"/>
            </a:xfrm>
            <a:custGeom>
              <a:avLst/>
              <a:gdLst/>
              <a:ahLst/>
              <a:cxnLst/>
              <a:rect l="l" t="t" r="r" b="b"/>
              <a:pathLst>
                <a:path w="812800" h="149860">
                  <a:moveTo>
                    <a:pt x="0" y="149351"/>
                  </a:moveTo>
                  <a:lnTo>
                    <a:pt x="812292" y="149351"/>
                  </a:lnTo>
                  <a:lnTo>
                    <a:pt x="812292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solidFill>
              <a:srgbClr val="E73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11467" y="4949952"/>
            <a:ext cx="877824" cy="1592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4854" y="2939994"/>
            <a:ext cx="1082291" cy="9902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9932" y="5257800"/>
            <a:ext cx="1431036" cy="13167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6055" y="4930140"/>
            <a:ext cx="1051560" cy="16093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6567" y="4948428"/>
            <a:ext cx="967740" cy="15819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21864" y="4948428"/>
            <a:ext cx="768096" cy="15971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1511" y="4930140"/>
            <a:ext cx="2164079" cy="16230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4027" y="4937759"/>
            <a:ext cx="1074420" cy="15925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51719" y="4985003"/>
            <a:ext cx="281940" cy="7284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93335" y="4960620"/>
            <a:ext cx="838200" cy="7025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38400" y="5740908"/>
            <a:ext cx="481584" cy="4617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84186" y="5879388"/>
            <a:ext cx="762825" cy="81625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53216" y="5753100"/>
            <a:ext cx="591312" cy="78028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591800" y="0"/>
            <a:ext cx="1373505" cy="149860"/>
            <a:chOff x="10591800" y="0"/>
            <a:chExt cx="1373505" cy="149860"/>
          </a:xfrm>
        </p:grpSpPr>
        <p:sp>
          <p:nvSpPr>
            <p:cNvPr id="15" name="object 15"/>
            <p:cNvSpPr/>
            <p:nvPr/>
          </p:nvSpPr>
          <p:spPr>
            <a:xfrm>
              <a:off x="10591800" y="0"/>
              <a:ext cx="562610" cy="149860"/>
            </a:xfrm>
            <a:custGeom>
              <a:avLst/>
              <a:gdLst/>
              <a:ahLst/>
              <a:cxnLst/>
              <a:rect l="l" t="t" r="r" b="b"/>
              <a:pathLst>
                <a:path w="562609" h="149860">
                  <a:moveTo>
                    <a:pt x="0" y="149351"/>
                  </a:moveTo>
                  <a:lnTo>
                    <a:pt x="562355" y="149351"/>
                  </a:lnTo>
                  <a:lnTo>
                    <a:pt x="562355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solidFill>
              <a:srgbClr val="006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52631" y="0"/>
              <a:ext cx="812800" cy="149860"/>
            </a:xfrm>
            <a:custGeom>
              <a:avLst/>
              <a:gdLst/>
              <a:ahLst/>
              <a:cxnLst/>
              <a:rect l="l" t="t" r="r" b="b"/>
              <a:pathLst>
                <a:path w="812800" h="149860">
                  <a:moveTo>
                    <a:pt x="0" y="149351"/>
                  </a:moveTo>
                  <a:lnTo>
                    <a:pt x="812292" y="149351"/>
                  </a:lnTo>
                  <a:lnTo>
                    <a:pt x="812292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solidFill>
              <a:srgbClr val="E73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248143" y="4977384"/>
            <a:ext cx="2562225" cy="1553210"/>
            <a:chOff x="7248143" y="4977384"/>
            <a:chExt cx="2562225" cy="1553210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91599" y="4977384"/>
              <a:ext cx="818388" cy="15453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60435" y="5067300"/>
              <a:ext cx="995172" cy="6690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48143" y="5690616"/>
              <a:ext cx="1091183" cy="83972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242303" y="4942332"/>
            <a:ext cx="1728470" cy="1591310"/>
            <a:chOff x="6242303" y="4942332"/>
            <a:chExt cx="1728470" cy="1591310"/>
          </a:xfrm>
        </p:grpSpPr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42303" y="4942332"/>
              <a:ext cx="877824" cy="15910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03719" y="5114544"/>
              <a:ext cx="1066800" cy="286512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235315" y="5683034"/>
            <a:ext cx="895350" cy="91027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05371" y="2289048"/>
            <a:ext cx="498348" cy="9387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7471" y="369823"/>
            <a:ext cx="357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15" dirty="0"/>
              <a:t>Programa</a:t>
            </a:r>
            <a:endParaRPr spc="-1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CFD368F-F3AD-BC53-561B-B5E9E6170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38251"/>
              </p:ext>
            </p:extLst>
          </p:nvPr>
        </p:nvGraphicFramePr>
        <p:xfrm>
          <a:off x="2514600" y="1295400"/>
          <a:ext cx="7821692" cy="4662297"/>
        </p:xfrm>
        <a:graphic>
          <a:graphicData uri="http://schemas.openxmlformats.org/drawingml/2006/table">
            <a:tbl>
              <a:tblPr firstRow="1" firstCol="1" bandRow="1"/>
              <a:tblGrid>
                <a:gridCol w="1657934">
                  <a:extLst>
                    <a:ext uri="{9D8B030D-6E8A-4147-A177-3AD203B41FA5}">
                      <a16:colId xmlns:a16="http://schemas.microsoft.com/office/drawing/2014/main" val="1095243166"/>
                    </a:ext>
                  </a:extLst>
                </a:gridCol>
                <a:gridCol w="6163758">
                  <a:extLst>
                    <a:ext uri="{9D8B030D-6E8A-4147-A177-3AD203B41FA5}">
                      <a16:colId xmlns:a16="http://schemas.microsoft.com/office/drawing/2014/main" val="3990054307"/>
                    </a:ext>
                  </a:extLst>
                </a:gridCol>
              </a:tblGrid>
              <a:tr h="664703"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b="1" kern="0" dirty="0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10:00 – 10:15</a:t>
                      </a:r>
                      <a:endParaRPr lang="es-CL" sz="1800" kern="100" dirty="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b="1" kern="0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L" sz="1800" kern="0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Palabras de inicio: Alejandro Villela, Jefe División de Educación Técnico Profesional de Nivel Superior</a:t>
                      </a:r>
                      <a:endParaRPr lang="es-CL" sz="18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074915"/>
                  </a:ext>
                </a:extLst>
              </a:tr>
              <a:tr h="3010602"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10:15 - 11:15</a:t>
                      </a:r>
                      <a:endParaRPr lang="es-CL" sz="18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</a:rPr>
                        <a:t>Presentación concurso Áreas Estratégicas, Subsistema Técnico Profesional - Fondo de Desarrollo Institucional 2025</a:t>
                      </a:r>
                      <a:endParaRPr lang="es-CL" sz="1800">
                        <a:effectLst/>
                        <a:latin typeface="+mj-lt"/>
                        <a:ea typeface="Tahoma" panose="020B0604030504040204" pitchFamily="34" charset="0"/>
                      </a:endParaRP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</a:rPr>
                        <a:t>Presentación Términos de Referencia: Osvaldo Cifuentes, Jefe Unidad de Desarrollo Institucional, División Educación Superior TP.</a:t>
                      </a:r>
                      <a:endParaRPr lang="es-CL" sz="1800">
                        <a:effectLst/>
                        <a:latin typeface="+mj-lt"/>
                        <a:ea typeface="Tahoma" panose="020B0604030504040204" pitchFamily="34" charset="0"/>
                      </a:endParaRP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</a:rPr>
                        <a:t>Presentación Formulario de postulación: Camila Soto, Coordinadora Sub-Unidad de Fomento Institucional, División Educación Superior TP.</a:t>
                      </a:r>
                      <a:endParaRPr lang="es-CL" sz="1800">
                        <a:effectLst/>
                        <a:latin typeface="+mj-lt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36295"/>
                  </a:ext>
                </a:extLst>
              </a:tr>
              <a:tr h="664703"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b="1" kern="0"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11:15 – 11:45</a:t>
                      </a:r>
                      <a:endParaRPr lang="es-CL" sz="18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>
                          <a:effectLst/>
                          <a:latin typeface="+mj-lt"/>
                          <a:ea typeface="Tahoma" panose="020B0604030504040204" pitchFamily="34" charset="0"/>
                        </a:rPr>
                        <a:t>Preguntas y comentarios </a:t>
                      </a:r>
                      <a:endParaRPr lang="es-CL" sz="1800">
                        <a:effectLst/>
                        <a:latin typeface="+mj-lt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232666"/>
                  </a:ext>
                </a:extLst>
              </a:tr>
              <a:tr h="322289"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11:45-12:00</a:t>
                      </a:r>
                      <a:endParaRPr lang="es-CL" sz="1800" kern="100"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</a:rPr>
                        <a:t>Cierre</a:t>
                      </a:r>
                      <a:endParaRPr lang="es-CL" sz="1800" dirty="0">
                        <a:effectLst/>
                        <a:latin typeface="+mj-lt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0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0E53B-1624-720E-B789-F9D92E519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4319AD3-B2D5-E5D6-D9E2-95BE8A4F5C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217" y="1439358"/>
            <a:ext cx="612169" cy="828062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BCCEBA0-0D26-15BA-0176-A6D645221B9B}"/>
              </a:ext>
            </a:extLst>
          </p:cNvPr>
          <p:cNvSpPr txBox="1"/>
          <p:nvPr/>
        </p:nvSpPr>
        <p:spPr>
          <a:xfrm>
            <a:off x="888288" y="1364361"/>
            <a:ext cx="10492740" cy="41222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8044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Financiar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proyectos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que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tengan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por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objeto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el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desarrollo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incremento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relevancia,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calidad,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eficiencia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y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efectividad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determinadas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funciones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o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áreas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quehacer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institucional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conformidad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con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misión,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objetivos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metas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institucionales.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Elementos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transversales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las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propuestas: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s-ES" sz="2000" spc="-10" dirty="0">
                <a:solidFill>
                  <a:srgbClr val="001F5F"/>
                </a:solidFill>
                <a:latin typeface="Calibri"/>
                <a:cs typeface="Calibri"/>
              </a:rPr>
              <a:t>Consolidación de </a:t>
            </a:r>
            <a:r>
              <a:rPr lang="es-ES" sz="2000" b="1" spc="-10" dirty="0">
                <a:solidFill>
                  <a:srgbClr val="001F5F"/>
                </a:solidFill>
                <a:latin typeface="Calibri"/>
                <a:cs typeface="Calibri"/>
              </a:rPr>
              <a:t>capacidades institucionales </a:t>
            </a:r>
            <a:r>
              <a:rPr lang="es-ES" sz="2000" spc="-10" dirty="0">
                <a:solidFill>
                  <a:srgbClr val="001F5F"/>
                </a:solidFill>
                <a:latin typeface="Calibri"/>
                <a:cs typeface="Calibri"/>
              </a:rPr>
              <a:t>en las áreas estratégicas contempladas.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195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355600" marR="97536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Ejecución</a:t>
            </a:r>
            <a:r>
              <a:rPr sz="2000" spc="3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3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rgbClr val="001F5F"/>
                </a:solidFill>
                <a:latin typeface="Calibri"/>
                <a:cs typeface="Calibri"/>
              </a:rPr>
              <a:t>iniciativas</a:t>
            </a:r>
            <a:r>
              <a:rPr sz="2000" spc="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000" spc="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2000" spc="3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001F5F"/>
                </a:solidFill>
                <a:latin typeface="Calibri"/>
                <a:cs typeface="Calibri"/>
              </a:rPr>
              <a:t>marco</a:t>
            </a:r>
            <a:r>
              <a:rPr sz="2000" spc="3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lang="es-ES" sz="2000" dirty="0">
                <a:solidFill>
                  <a:srgbClr val="001F5F"/>
                </a:solidFill>
                <a:latin typeface="Calibri"/>
                <a:cs typeface="Calibri"/>
              </a:rPr>
              <a:t> los </a:t>
            </a:r>
            <a:r>
              <a:rPr lang="es-ES" sz="2000" b="1" dirty="0">
                <a:solidFill>
                  <a:srgbClr val="001F5F"/>
                </a:solidFill>
                <a:latin typeface="Calibri"/>
                <a:cs typeface="Calibri"/>
              </a:rPr>
              <a:t>proyectos institucionales y planes de desarrollo</a:t>
            </a:r>
            <a:r>
              <a:rPr lang="es-ES" sz="2000" dirty="0">
                <a:solidFill>
                  <a:srgbClr val="001F5F"/>
                </a:solidFill>
                <a:latin typeface="Calibri"/>
                <a:cs typeface="Calibri"/>
              </a:rPr>
              <a:t>, y en coherencia con políticas y modelos de </a:t>
            </a:r>
            <a:r>
              <a:rPr lang="es-ES" sz="2000" b="1" dirty="0">
                <a:solidFill>
                  <a:srgbClr val="001F5F"/>
                </a:solidFill>
                <a:latin typeface="Calibri"/>
                <a:cs typeface="Calibri"/>
              </a:rPr>
              <a:t>aseguramiento de la calidad</a:t>
            </a:r>
            <a:r>
              <a:rPr lang="es-ES" sz="200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Arial MT"/>
              <a:buChar char="•"/>
            </a:pPr>
            <a:endParaRPr sz="195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 err="1">
                <a:solidFill>
                  <a:srgbClr val="001F5F"/>
                </a:solidFill>
                <a:latin typeface="Calibri"/>
                <a:cs typeface="Calibri"/>
              </a:rPr>
              <a:t>Propuestas</a:t>
            </a:r>
            <a:r>
              <a:rPr sz="20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s-ES" sz="2000" spc="-5" dirty="0">
                <a:solidFill>
                  <a:srgbClr val="001F5F"/>
                </a:solidFill>
                <a:latin typeface="Calibri"/>
                <a:cs typeface="Calibri"/>
              </a:rPr>
              <a:t>podrán</a:t>
            </a:r>
            <a:r>
              <a:rPr sz="20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considerar</a:t>
            </a:r>
            <a:r>
              <a:rPr sz="20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forma</a:t>
            </a:r>
            <a:r>
              <a:rPr sz="20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transversal:</a:t>
            </a:r>
            <a:r>
              <a:rPr sz="20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criterios</a:t>
            </a:r>
            <a:r>
              <a:rPr sz="20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s-ES" sz="2000" b="1" spc="95" dirty="0">
                <a:solidFill>
                  <a:srgbClr val="001F5F"/>
                </a:solidFill>
                <a:latin typeface="Calibri"/>
                <a:cs typeface="Calibri"/>
              </a:rPr>
              <a:t>salud mental y bienestar, </a:t>
            </a:r>
            <a:r>
              <a:rPr lang="es-ES" sz="2000" b="1" spc="-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b="1" spc="-5" dirty="0" err="1">
                <a:solidFill>
                  <a:srgbClr val="001F5F"/>
                </a:solidFill>
                <a:latin typeface="Calibri"/>
                <a:cs typeface="Calibri"/>
              </a:rPr>
              <a:t>gualdad</a:t>
            </a:r>
            <a:r>
              <a:rPr sz="20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s-ES" sz="2000" b="1" spc="-1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b="1" spc="-10" dirty="0" err="1">
                <a:solidFill>
                  <a:srgbClr val="001F5F"/>
                </a:solidFill>
                <a:latin typeface="Calibri"/>
                <a:cs typeface="Calibri"/>
              </a:rPr>
              <a:t>énero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s-ES" sz="2000" b="1" spc="80" dirty="0">
                <a:solidFill>
                  <a:srgbClr val="001F5F"/>
                </a:solidFill>
                <a:latin typeface="Calibri"/>
                <a:cs typeface="Calibri"/>
              </a:rPr>
              <a:t>interculturalidad, </a:t>
            </a:r>
            <a:r>
              <a:rPr lang="es-ES" sz="2000" b="1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lang="es-ES" sz="2000" spc="-15" dirty="0">
                <a:latin typeface="Calibri"/>
                <a:cs typeface="Calibri"/>
              </a:rPr>
              <a:t> </a:t>
            </a:r>
            <a:r>
              <a:rPr sz="2000" b="1" dirty="0" err="1">
                <a:solidFill>
                  <a:srgbClr val="001F5F"/>
                </a:solidFill>
                <a:latin typeface="Calibri"/>
                <a:cs typeface="Calibri"/>
              </a:rPr>
              <a:t>discriminación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s-ES" sz="2000" b="1" spc="-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b="1" spc="-5" dirty="0" err="1">
                <a:solidFill>
                  <a:srgbClr val="001F5F"/>
                </a:solidFill>
                <a:latin typeface="Calibri"/>
                <a:cs typeface="Calibri"/>
              </a:rPr>
              <a:t>nclusión</a:t>
            </a:r>
            <a:r>
              <a:rPr lang="es-ES" sz="2000" b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E0B65BD-F336-1536-CB35-D4E02403E8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471" y="369823"/>
            <a:ext cx="357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Objetivo</a:t>
            </a:r>
            <a:r>
              <a:rPr spc="-35" dirty="0"/>
              <a:t> </a:t>
            </a:r>
            <a:r>
              <a:rPr dirty="0"/>
              <a:t>del</a:t>
            </a:r>
            <a:r>
              <a:rPr spc="-30" dirty="0"/>
              <a:t> </a:t>
            </a:r>
            <a:r>
              <a:rPr spc="-15" dirty="0"/>
              <a:t>fondo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9099715-B03B-0C4C-D3BA-AACEE225DD1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46307" y="4570476"/>
            <a:ext cx="1072896" cy="1594104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7D4E7D40-2288-BCB3-7B8E-768B6808809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</p:spTree>
    <p:extLst>
      <p:ext uri="{BB962C8B-B14F-4D97-AF65-F5344CB8AC3E}">
        <p14:creationId xmlns:p14="http://schemas.microsoft.com/office/powerpoint/2010/main" val="310073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547" y="3860946"/>
            <a:ext cx="612169" cy="8280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9215" y="5413588"/>
            <a:ext cx="795570" cy="7856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18004" y="5452731"/>
            <a:ext cx="9010015" cy="645690"/>
          </a:xfrm>
          <a:prstGeom prst="rect">
            <a:avLst/>
          </a:prstGeom>
          <a:ln w="28575">
            <a:solidFill>
              <a:srgbClr val="4471C4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170" marR="2221230">
              <a:lnSpc>
                <a:spcPct val="100000"/>
              </a:lnSpc>
              <a:spcBef>
                <a:spcPts val="23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Bases del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Concurso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y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formulario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2000" b="1" spc="-5" dirty="0" err="1">
                <a:solidFill>
                  <a:srgbClr val="001F5F"/>
                </a:solidFill>
                <a:latin typeface="Calibri"/>
                <a:cs typeface="Calibri"/>
              </a:rPr>
              <a:t>postulación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s-ES" sz="2000" b="1" spc="-5" dirty="0">
                <a:solidFill>
                  <a:srgbClr val="001F5F"/>
                </a:solidFill>
                <a:latin typeface="Calibri"/>
                <a:cs typeface="Calibri"/>
              </a:rPr>
              <a:t>estarán </a:t>
            </a:r>
            <a:r>
              <a:rPr sz="2000" b="1" spc="-5" dirty="0" err="1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el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Sitio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Web: </a:t>
            </a:r>
            <a:r>
              <a:rPr sz="2000" b="1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http://dfi.mineduc.cl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5202" y="1019270"/>
            <a:ext cx="9638665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 marR="9652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Instituciones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Elegibles: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001F5F"/>
                </a:solidFill>
                <a:latin typeface="Calibri"/>
                <a:cs typeface="Calibri"/>
              </a:rPr>
              <a:t>Institutos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spc="-10" dirty="0" err="1">
                <a:solidFill>
                  <a:srgbClr val="001F5F"/>
                </a:solidFill>
                <a:latin typeface="Calibri"/>
                <a:cs typeface="Calibri"/>
              </a:rPr>
              <a:t>rofesionales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Centros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Formación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Técnica,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Instituciones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de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las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Fuerzas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Armadas,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Orden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Seguridad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impartan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carreras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sin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licenciatura</a:t>
            </a:r>
            <a:r>
              <a:rPr lang="es-ES" sz="2000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 dirty="0">
              <a:latin typeface="Calibri"/>
              <a:cs typeface="Calibri"/>
            </a:endParaRPr>
          </a:p>
          <a:p>
            <a:pPr marL="76835" marR="5080" algn="just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Propuestas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por institución: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Cada institución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elegible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podrá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presentar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un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máximo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lang="es-ES" sz="2000" spc="-5" dirty="0">
                <a:solidFill>
                  <a:srgbClr val="001F5F"/>
                </a:solidFill>
                <a:latin typeface="Calibri"/>
                <a:cs typeface="Calibri"/>
              </a:rPr>
              <a:t>una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lang="es-ES" sz="20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001F5F"/>
                </a:solidFill>
                <a:latin typeface="Calibri"/>
                <a:cs typeface="Calibri"/>
              </a:rPr>
              <a:t>propuesta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srgbClr val="001F5F"/>
                </a:solidFill>
                <a:latin typeface="Calibri"/>
                <a:cs typeface="Calibri"/>
              </a:rPr>
              <a:t>proyecto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001F5F"/>
                </a:solidFill>
                <a:latin typeface="Calibri"/>
                <a:cs typeface="Calibri"/>
              </a:rPr>
              <a:t>considerando</a:t>
            </a:r>
            <a:r>
              <a:rPr lang="es-ES"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001F5F"/>
                </a:solidFill>
                <a:latin typeface="Calibri"/>
                <a:cs typeface="Calibri"/>
              </a:rPr>
              <a:t>área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001F5F"/>
                </a:solidFill>
                <a:latin typeface="Calibri"/>
                <a:cs typeface="Calibri"/>
              </a:rPr>
              <a:t>estratégica</a:t>
            </a:r>
            <a:r>
              <a:rPr lang="es-ES" sz="2000" spc="-1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</a:p>
          <a:p>
            <a:pPr marL="76835" marR="5080" algn="just">
              <a:lnSpc>
                <a:spcPct val="100000"/>
              </a:lnSpc>
            </a:pPr>
            <a:endParaRPr sz="1900" dirty="0">
              <a:latin typeface="Calibri"/>
              <a:cs typeface="Calibri"/>
            </a:endParaRPr>
          </a:p>
          <a:p>
            <a:pPr marL="12700" marR="68580" algn="just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acreditación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institución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que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postula debe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mantenerse vigente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en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todo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momento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desde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postulación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y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hasta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cumpla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plazo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ejecución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considerado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en</a:t>
            </a:r>
            <a:r>
              <a:rPr sz="2000" spc="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el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respectivo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convenio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celebrado por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las instituciones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adjudicatarias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(CFT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estatales eximidos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este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requisito).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263" y="2494214"/>
            <a:ext cx="817905" cy="76276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004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10" dirty="0"/>
              <a:t>C</a:t>
            </a:r>
            <a:r>
              <a:rPr spc="-10" dirty="0" err="1"/>
              <a:t>oncurso</a:t>
            </a:r>
            <a:r>
              <a:rPr spc="10" dirty="0"/>
              <a:t> </a:t>
            </a:r>
            <a:r>
              <a:rPr spc="-20" dirty="0"/>
              <a:t>Proyectos</a:t>
            </a:r>
            <a:r>
              <a:rPr dirty="0"/>
              <a:t> </a:t>
            </a:r>
            <a:r>
              <a:rPr spc="-5" dirty="0"/>
              <a:t>de </a:t>
            </a:r>
            <a:r>
              <a:rPr spc="-10" dirty="0"/>
              <a:t>Áreas</a:t>
            </a:r>
            <a:r>
              <a:rPr spc="-5" dirty="0"/>
              <a:t> </a:t>
            </a:r>
            <a:r>
              <a:rPr spc="-25" dirty="0" err="1"/>
              <a:t>Estratégicas</a:t>
            </a:r>
            <a:r>
              <a:rPr dirty="0"/>
              <a:t> </a:t>
            </a:r>
            <a:r>
              <a:rPr spc="-5" dirty="0">
                <a:solidFill>
                  <a:srgbClr val="CC0066"/>
                </a:solidFill>
              </a:rPr>
              <a:t>202</a:t>
            </a:r>
            <a:r>
              <a:rPr lang="es-ES" spc="-5" dirty="0">
                <a:solidFill>
                  <a:srgbClr val="CC0066"/>
                </a:solidFill>
              </a:rPr>
              <a:t>5</a:t>
            </a:r>
            <a:endParaRPr spc="-5" dirty="0">
              <a:solidFill>
                <a:srgbClr val="CC0066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2296" y="1297496"/>
            <a:ext cx="693841" cy="59275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471" y="369823"/>
            <a:ext cx="10004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10" dirty="0"/>
              <a:t>C</a:t>
            </a:r>
            <a:r>
              <a:rPr spc="-10" dirty="0" err="1"/>
              <a:t>oncurso</a:t>
            </a:r>
            <a:r>
              <a:rPr spc="10" dirty="0"/>
              <a:t> </a:t>
            </a:r>
            <a:r>
              <a:rPr spc="-20" dirty="0"/>
              <a:t>Proyectos</a:t>
            </a:r>
            <a:r>
              <a:rPr dirty="0"/>
              <a:t> </a:t>
            </a:r>
            <a:r>
              <a:rPr spc="-5" dirty="0"/>
              <a:t>de </a:t>
            </a:r>
            <a:r>
              <a:rPr spc="-10" dirty="0"/>
              <a:t>Áreas</a:t>
            </a:r>
            <a:r>
              <a:rPr spc="-5" dirty="0"/>
              <a:t> </a:t>
            </a:r>
            <a:r>
              <a:rPr spc="-25" dirty="0" err="1"/>
              <a:t>Estratégicas</a:t>
            </a:r>
            <a:r>
              <a:rPr dirty="0"/>
              <a:t> </a:t>
            </a:r>
            <a:r>
              <a:rPr spc="-5" dirty="0">
                <a:solidFill>
                  <a:srgbClr val="CC0066"/>
                </a:solidFill>
              </a:rPr>
              <a:t>202</a:t>
            </a:r>
            <a:r>
              <a:rPr lang="es-ES" spc="-5" dirty="0">
                <a:solidFill>
                  <a:srgbClr val="CC0066"/>
                </a:solidFill>
              </a:rPr>
              <a:t>5</a:t>
            </a:r>
            <a:endParaRPr spc="-5" dirty="0">
              <a:solidFill>
                <a:srgbClr val="CC0066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49" y="1296007"/>
            <a:ext cx="792388" cy="8415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7471" y="1364361"/>
            <a:ext cx="10514330" cy="49481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21410" marR="51244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Monto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s-ES" sz="2000" b="1" spc="-10" dirty="0">
                <a:solidFill>
                  <a:srgbClr val="001F5F"/>
                </a:solidFill>
                <a:latin typeface="Calibri"/>
                <a:cs typeface="Calibri"/>
              </a:rPr>
              <a:t>global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001F5F"/>
                </a:solidFill>
                <a:latin typeface="Calibri"/>
                <a:cs typeface="Calibri"/>
              </a:rPr>
              <a:t>convocatoria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lang="es-ES" sz="20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121410" marR="512445">
              <a:lnSpc>
                <a:spcPct val="100000"/>
              </a:lnSpc>
              <a:spcBef>
                <a:spcPts val="105"/>
              </a:spcBef>
            </a:pPr>
            <a:endParaRPr lang="es-CL" sz="20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121410" marR="512445">
              <a:lnSpc>
                <a:spcPct val="100000"/>
              </a:lnSpc>
              <a:spcBef>
                <a:spcPts val="105"/>
              </a:spcBef>
            </a:pPr>
            <a:r>
              <a:rPr lang="es-ES" sz="2000" dirty="0">
                <a:solidFill>
                  <a:srgbClr val="002060"/>
                </a:solidFill>
                <a:latin typeface="Calibri"/>
                <a:cs typeface="Calibri"/>
              </a:rPr>
              <a:t>•	M$1.696.151.- (mil seiscientos noventa y seis millones ciento cincuenta y un mil pesos) que se adjudicarán entre las instituciones de educación superior creadas por la ley 20.910, es decir, los Centros de Formación Técnica Estatales. </a:t>
            </a:r>
          </a:p>
          <a:p>
            <a:pPr marL="1121410" marR="512445">
              <a:lnSpc>
                <a:spcPct val="100000"/>
              </a:lnSpc>
              <a:spcBef>
                <a:spcPts val="105"/>
              </a:spcBef>
            </a:pPr>
            <a:endParaRPr lang="es-ES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121410" marR="512445">
              <a:lnSpc>
                <a:spcPct val="100000"/>
              </a:lnSpc>
              <a:spcBef>
                <a:spcPts val="105"/>
              </a:spcBef>
            </a:pPr>
            <a:r>
              <a:rPr lang="es-ES" sz="2000" dirty="0">
                <a:solidFill>
                  <a:srgbClr val="002060"/>
                </a:solidFill>
                <a:latin typeface="Calibri"/>
                <a:cs typeface="Calibri"/>
              </a:rPr>
              <a:t>•	M$2.342.303.- (dos mil trecientos cuarenta y dos millones trecientos tres mil pesos) que se adjudicarán entre las instituciones privadas.</a:t>
            </a:r>
            <a:endParaRPr lang="es-ES" sz="2000" dirty="0">
              <a:latin typeface="Calibri"/>
              <a:cs typeface="Calibri"/>
            </a:endParaRPr>
          </a:p>
          <a:p>
            <a:pPr marL="1121410" marR="512445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Monto</a:t>
            </a:r>
            <a:r>
              <a:rPr kumimoji="0" lang="es-ES" sz="2000" b="1" i="0" u="none" strike="noStrike" kern="1200" cap="none" spc="3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</a:t>
            </a:r>
            <a:r>
              <a:rPr kumimoji="0" lang="es-ES" sz="2000" b="1" i="0" u="none" strike="noStrike" kern="1200" cap="none" spc="3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propuesta:</a:t>
            </a:r>
            <a:r>
              <a:rPr kumimoji="0" lang="es-ES" sz="2000" b="1" i="0" u="none" strike="noStrike" kern="1200" cap="none" spc="3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Las</a:t>
            </a:r>
            <a:r>
              <a:rPr kumimoji="0" lang="es-ES" sz="2000" b="0" i="0" u="none" strike="noStrike" kern="1200" cap="none" spc="3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propuestas</a:t>
            </a:r>
            <a:r>
              <a:rPr kumimoji="0" lang="es-ES" sz="2000" b="0" i="0" u="none" strike="noStrike" kern="1200" cap="none" spc="3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000" b="0" i="0" u="none" strike="noStrike" kern="1200" cap="none" spc="3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proyectos</a:t>
            </a:r>
            <a:r>
              <a:rPr kumimoji="0" lang="es-ES" sz="2000" b="0" i="0" u="none" strike="noStrike" kern="1200" cap="none" spc="3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deberán</a:t>
            </a:r>
            <a:r>
              <a:rPr kumimoji="0" lang="es-ES" sz="2000" b="0" i="0" u="none" strike="noStrike" kern="1200" cap="none" spc="3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solicitar</a:t>
            </a:r>
            <a:r>
              <a:rPr kumimoji="0" lang="es-ES" sz="2000" b="0" i="0" u="none" strike="noStrike" kern="1200" cap="none" spc="3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lang="es-ES" sz="2000" b="0" i="0" u="none" strike="noStrike" kern="1200" cap="none" spc="3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mínimo</a:t>
            </a:r>
            <a:r>
              <a:rPr kumimoji="0" lang="es-ES" sz="2000" b="0" i="0" u="none" strike="noStrike" kern="1200" cap="none" spc="3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000" b="0" i="0" u="none" strike="noStrike" kern="1200" cap="none" spc="3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M$200.000.-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(doscientos</a:t>
            </a:r>
            <a:r>
              <a:rPr kumimoji="0" lang="es-ES" sz="2000" b="0" i="0" u="none" strike="noStrike" kern="1200" cap="none" spc="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millones</a:t>
            </a:r>
            <a:r>
              <a:rPr kumimoji="0" lang="es-ES" sz="2000" b="0" i="0" u="none" strike="noStrike" kern="1200" cap="none" spc="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pesos)</a:t>
            </a:r>
            <a:r>
              <a:rPr kumimoji="0" lang="es-ES" sz="2000" b="0" i="0" u="none" strike="noStrike" kern="1200" cap="none" spc="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lang="es-ES" sz="2000" b="0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hasta</a:t>
            </a:r>
            <a:r>
              <a:rPr kumimoji="0" lang="es-ES" sz="2000" b="0" i="0" u="none" strike="noStrike" kern="1200" cap="none" spc="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un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máximo</a:t>
            </a:r>
            <a:r>
              <a:rPr kumimoji="0" lang="es-ES" sz="2000" b="0" i="0" u="none" strike="noStrike" kern="1200" cap="none" spc="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M$300.000.-</a:t>
            </a:r>
            <a:r>
              <a:rPr kumimoji="0" lang="es-ES" sz="2000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(trescientos</a:t>
            </a:r>
            <a:r>
              <a:rPr kumimoji="0" lang="es-ES" sz="2000" b="0" i="0" u="none" strike="noStrike" kern="1200" cap="none" spc="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millones</a:t>
            </a:r>
            <a:r>
              <a:rPr kumimoji="0" lang="es-ES" sz="2000" b="0" i="0" u="none" strike="noStrike" kern="1200" cap="none" spc="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lang="es-ES" sz="2000" b="0" i="0" u="none" strike="noStrike" kern="1200" cap="none" spc="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ES" sz="2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pesos).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s-ES" sz="20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s-CL" sz="20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s-CL" sz="2000" b="1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s-CL" sz="2000" b="1" spc="-10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172" y="5303520"/>
            <a:ext cx="1403604" cy="10805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22914" y="5303520"/>
            <a:ext cx="9560560" cy="953466"/>
          </a:xfrm>
          <a:prstGeom prst="rect">
            <a:avLst/>
          </a:prstGeom>
          <a:ln w="28575">
            <a:solidFill>
              <a:srgbClr val="4471C4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83185" algn="just">
              <a:lnSpc>
                <a:spcPct val="100000"/>
              </a:lnSpc>
              <a:spcBef>
                <a:spcPts val="235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Las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propuestas </a:t>
            </a:r>
            <a:r>
              <a:rPr sz="2000" b="1" spc="-10" dirty="0" err="1">
                <a:solidFill>
                  <a:srgbClr val="001F5F"/>
                </a:solidFill>
                <a:latin typeface="Calibri"/>
                <a:cs typeface="Calibri"/>
              </a:rPr>
              <a:t>deberán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001F5F"/>
                </a:solidFill>
                <a:latin typeface="Calibri"/>
                <a:cs typeface="Calibri"/>
              </a:rPr>
              <a:t>considerar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una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proporción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lo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más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cercana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 un 60%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para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gastos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corrientes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y a un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40%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para gastos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capital,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respecto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del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monto total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solicitado en la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propuesta.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42524" y="2799190"/>
            <a:ext cx="942848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Plazo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ejecución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las propuestas: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plazo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mínimo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y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máximo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2000" dirty="0" err="1">
                <a:solidFill>
                  <a:srgbClr val="001F5F"/>
                </a:solidFill>
                <a:latin typeface="Calibri"/>
                <a:cs typeface="Calibri"/>
              </a:rPr>
              <a:t>ejecución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s-ES" sz="2000"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2000" dirty="0" err="1">
                <a:solidFill>
                  <a:srgbClr val="001F5F"/>
                </a:solidFill>
                <a:latin typeface="Calibri"/>
                <a:cs typeface="Calibri"/>
              </a:rPr>
              <a:t>los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proyectos,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cualquiera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de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las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áreas,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será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de </a:t>
            </a:r>
            <a:r>
              <a:rPr lang="es-ES" sz="2000" dirty="0">
                <a:solidFill>
                  <a:srgbClr val="001F5F"/>
                </a:solidFill>
                <a:latin typeface="Calibri"/>
                <a:cs typeface="Calibri"/>
              </a:rPr>
              <a:t>24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36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meses.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7471" y="369823"/>
            <a:ext cx="10004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10" dirty="0"/>
              <a:t>C</a:t>
            </a:r>
            <a:r>
              <a:rPr spc="-10" dirty="0" err="1"/>
              <a:t>oncurso</a:t>
            </a:r>
            <a:r>
              <a:rPr spc="10" dirty="0"/>
              <a:t> </a:t>
            </a:r>
            <a:r>
              <a:rPr spc="-20" dirty="0"/>
              <a:t>Proyectos</a:t>
            </a:r>
            <a:r>
              <a:rPr dirty="0"/>
              <a:t> </a:t>
            </a:r>
            <a:r>
              <a:rPr spc="-5" dirty="0"/>
              <a:t>de </a:t>
            </a:r>
            <a:r>
              <a:rPr spc="-10" dirty="0"/>
              <a:t>Áreas</a:t>
            </a:r>
            <a:r>
              <a:rPr spc="-5" dirty="0"/>
              <a:t> </a:t>
            </a:r>
            <a:r>
              <a:rPr spc="-25" dirty="0" err="1"/>
              <a:t>Estratégicas</a:t>
            </a:r>
            <a:r>
              <a:rPr dirty="0"/>
              <a:t> </a:t>
            </a:r>
            <a:r>
              <a:rPr spc="-5" dirty="0">
                <a:solidFill>
                  <a:srgbClr val="CC0066"/>
                </a:solidFill>
              </a:rPr>
              <a:t>202</a:t>
            </a:r>
            <a:r>
              <a:rPr lang="es-ES" spc="-5" dirty="0">
                <a:solidFill>
                  <a:srgbClr val="CC0066"/>
                </a:solidFill>
              </a:rPr>
              <a:t>5</a:t>
            </a:r>
            <a:endParaRPr spc="-5" dirty="0">
              <a:solidFill>
                <a:srgbClr val="CC0066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644" y="2799190"/>
            <a:ext cx="730601" cy="73060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471" y="369823"/>
            <a:ext cx="588192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Áreas</a:t>
            </a:r>
            <a:r>
              <a:rPr spc="-20" dirty="0"/>
              <a:t> </a:t>
            </a:r>
            <a:r>
              <a:rPr spc="-25" dirty="0"/>
              <a:t>Estratégicas</a:t>
            </a:r>
            <a:r>
              <a:rPr spc="5" dirty="0"/>
              <a:t> </a:t>
            </a:r>
            <a:r>
              <a:rPr spc="-5" dirty="0">
                <a:solidFill>
                  <a:srgbClr val="CC0066"/>
                </a:solidFill>
              </a:rPr>
              <a:t>TP 202</a:t>
            </a:r>
            <a:r>
              <a:rPr lang="es-ES" spc="-5" dirty="0">
                <a:solidFill>
                  <a:srgbClr val="CC0066"/>
                </a:solidFill>
              </a:rPr>
              <a:t>5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867" y="2015176"/>
            <a:ext cx="8964295" cy="708660"/>
          </a:xfrm>
          <a:custGeom>
            <a:avLst/>
            <a:gdLst/>
            <a:ahLst/>
            <a:cxnLst/>
            <a:rect l="l" t="t" r="r" b="b"/>
            <a:pathLst>
              <a:path w="8964295" h="708660">
                <a:moveTo>
                  <a:pt x="8964168" y="0"/>
                </a:moveTo>
                <a:lnTo>
                  <a:pt x="0" y="0"/>
                </a:lnTo>
                <a:lnTo>
                  <a:pt x="0" y="708660"/>
                </a:lnTo>
                <a:lnTo>
                  <a:pt x="8964168" y="708660"/>
                </a:lnTo>
                <a:lnTo>
                  <a:pt x="89641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78868" y="2025262"/>
            <a:ext cx="8964295" cy="6456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AE1:</a:t>
            </a:r>
            <a:r>
              <a:rPr lang="es-ES" sz="2000" dirty="0">
                <a:solidFill>
                  <a:srgbClr val="001F5F"/>
                </a:solidFill>
                <a:latin typeface="Calibri"/>
                <a:cs typeface="Calibri"/>
              </a:rPr>
              <a:t> Innovación educativa para la articulación, flexibilidad y calidad de la oferta formativa para el desarrollo de las habilidades digitales y desafíos de futuro.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3428814"/>
            <a:ext cx="8964295" cy="954107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AE2:</a:t>
            </a:r>
            <a:r>
              <a:rPr lang="es-ES" sz="2000" dirty="0">
                <a:solidFill>
                  <a:srgbClr val="001F5F"/>
                </a:solidFill>
                <a:latin typeface="Calibri"/>
                <a:cs typeface="Calibri"/>
              </a:rPr>
              <a:t> Trayectorias formativas para una educación superior orientada al bienestar, con perspectiva de género y prevención de la violencia , inclusión e interculturalidad en un contexto de diversidad estudiantil. 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7471" y="4884520"/>
            <a:ext cx="8659495" cy="64569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AE3:</a:t>
            </a:r>
            <a:r>
              <a:rPr lang="es-ES" sz="2000" dirty="0">
                <a:solidFill>
                  <a:srgbClr val="001F5F"/>
                </a:solidFill>
                <a:latin typeface="Calibri"/>
                <a:cs typeface="Calibri"/>
              </a:rPr>
              <a:t> Educación superior para una formación al servicio de los territorios y su desarrollo sostenible.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3138472"/>
            <a:ext cx="792107" cy="10485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23765" y="1712678"/>
            <a:ext cx="1065276" cy="10668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0029" y="4572000"/>
            <a:ext cx="1714500" cy="171450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17912-0D5D-6A18-FB2D-15897BF07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3875986-0AE6-956E-3B2D-66C061F3DAC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" y="4945379"/>
            <a:ext cx="1074420" cy="159258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132012D-B218-2FDD-B7D5-D5E7FAE1EACB}"/>
              </a:ext>
            </a:extLst>
          </p:cNvPr>
          <p:cNvSpPr txBox="1"/>
          <p:nvPr/>
        </p:nvSpPr>
        <p:spPr>
          <a:xfrm>
            <a:off x="1524000" y="2252520"/>
            <a:ext cx="9822180" cy="26808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Clr>
                <a:srgbClr val="001F5F"/>
              </a:buClr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las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propuestas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sean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presentadas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por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instituciones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elegibles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según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las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bases.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2000" spc="3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las</a:t>
            </a:r>
            <a:r>
              <a:rPr sz="2000" spc="3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propuestas</a:t>
            </a:r>
            <a:r>
              <a:rPr sz="2000" spc="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sean</a:t>
            </a:r>
            <a:r>
              <a:rPr sz="2000" spc="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presentadas</a:t>
            </a:r>
            <a:r>
              <a:rPr sz="2000" b="1" spc="3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b="1" spc="3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2000" b="1" spc="3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forma,</a:t>
            </a:r>
            <a:r>
              <a:rPr sz="2000" b="1" spc="3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plazo</a:t>
            </a:r>
            <a:r>
              <a:rPr sz="2000" b="1" spc="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b="1" spc="3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lugar</a:t>
            </a:r>
            <a:r>
              <a:rPr sz="2000" b="1" spc="3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2000" spc="3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2000" spc="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001F5F"/>
                </a:solidFill>
                <a:latin typeface="Calibri"/>
                <a:cs typeface="Calibri"/>
              </a:rPr>
              <a:t>señala</a:t>
            </a:r>
            <a:r>
              <a:rPr lang="es-ES" sz="2000" spc="-5" dirty="0" err="1">
                <a:solidFill>
                  <a:srgbClr val="001F5F"/>
                </a:solidFill>
                <a:latin typeface="Calibri"/>
                <a:cs typeface="Calibri"/>
              </a:rPr>
              <a:t>rá</a:t>
            </a:r>
            <a:r>
              <a:rPr lang="es-ES" sz="2000" spc="-5" dirty="0">
                <a:solidFill>
                  <a:srgbClr val="001F5F"/>
                </a:solidFill>
                <a:latin typeface="Calibri"/>
                <a:cs typeface="Calibri"/>
              </a:rPr>
              <a:t> en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las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bases.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3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Que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las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propuestas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consideren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los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plazos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mínimos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y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máximos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ejecución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y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vigencia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que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se </a:t>
            </a:r>
            <a:r>
              <a:rPr sz="2000" dirty="0" err="1">
                <a:solidFill>
                  <a:srgbClr val="001F5F"/>
                </a:solidFill>
                <a:latin typeface="Calibri"/>
                <a:cs typeface="Calibri"/>
              </a:rPr>
              <a:t>indic</a:t>
            </a:r>
            <a:r>
              <a:rPr lang="es-ES" sz="2000" dirty="0">
                <a:solidFill>
                  <a:srgbClr val="001F5F"/>
                </a:solidFill>
                <a:latin typeface="Calibri"/>
                <a:cs typeface="Calibri"/>
              </a:rPr>
              <a:t>arán en las bases.</a:t>
            </a:r>
          </a:p>
          <a:p>
            <a:pPr marL="355600" indent="-342900">
              <a:lnSpc>
                <a:spcPct val="100000"/>
              </a:lnSpc>
              <a:spcBef>
                <a:spcPts val="15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las</a:t>
            </a:r>
            <a:r>
              <a:rPr sz="20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propuestas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cumplan</a:t>
            </a:r>
            <a:r>
              <a:rPr sz="20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</a:t>
            </a:r>
            <a:r>
              <a:rPr sz="20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los</a:t>
            </a:r>
            <a:r>
              <a:rPr sz="20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montos</a:t>
            </a:r>
            <a:r>
              <a:rPr sz="20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mínimos</a:t>
            </a:r>
            <a:r>
              <a:rPr sz="20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0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001F5F"/>
                </a:solidFill>
                <a:latin typeface="Calibri"/>
                <a:cs typeface="Calibri"/>
              </a:rPr>
              <a:t>máximos</a:t>
            </a:r>
            <a:r>
              <a:rPr sz="20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s-ES" sz="2000" spc="-5" dirty="0">
                <a:solidFill>
                  <a:srgbClr val="001F5F"/>
                </a:solidFill>
                <a:latin typeface="Calibri"/>
                <a:cs typeface="Calibri"/>
              </a:rPr>
              <a:t>que se señalarán en las bases.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669C3E9-BD7F-BD9F-4195-4F7499E49A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471" y="369823"/>
            <a:ext cx="5022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Aspectos</a:t>
            </a:r>
            <a:r>
              <a:rPr spc="-3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Admisibilidad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7C3278D9-9E72-6B7E-E842-358F8BEB47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964" y="1397100"/>
            <a:ext cx="795570" cy="785675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2E81B33-95DD-163D-9984-934682039EC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</p:spTree>
    <p:extLst>
      <p:ext uri="{BB962C8B-B14F-4D97-AF65-F5344CB8AC3E}">
        <p14:creationId xmlns:p14="http://schemas.microsoft.com/office/powerpoint/2010/main" val="428942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471" y="369823"/>
            <a:ext cx="5469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Evaluación</a:t>
            </a:r>
            <a:r>
              <a:rPr spc="-1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las </a:t>
            </a:r>
            <a:r>
              <a:rPr spc="-15" dirty="0"/>
              <a:t>Propuestas</a:t>
            </a:r>
          </a:p>
        </p:txBody>
      </p:sp>
      <p:sp>
        <p:nvSpPr>
          <p:cNvPr id="3" name="object 3"/>
          <p:cNvSpPr/>
          <p:nvPr/>
        </p:nvSpPr>
        <p:spPr>
          <a:xfrm>
            <a:off x="1223772" y="1335024"/>
            <a:ext cx="7338059" cy="600710"/>
          </a:xfrm>
          <a:custGeom>
            <a:avLst/>
            <a:gdLst/>
            <a:ahLst/>
            <a:cxnLst/>
            <a:rect l="l" t="t" r="r" b="b"/>
            <a:pathLst>
              <a:path w="7338059" h="600710">
                <a:moveTo>
                  <a:pt x="7237983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5"/>
                </a:lnTo>
                <a:lnTo>
                  <a:pt x="0" y="500379"/>
                </a:lnTo>
                <a:lnTo>
                  <a:pt x="7864" y="539323"/>
                </a:lnTo>
                <a:lnTo>
                  <a:pt x="29311" y="571134"/>
                </a:lnTo>
                <a:lnTo>
                  <a:pt x="61121" y="592587"/>
                </a:lnTo>
                <a:lnTo>
                  <a:pt x="100075" y="600455"/>
                </a:lnTo>
                <a:lnTo>
                  <a:pt x="7237983" y="600455"/>
                </a:lnTo>
                <a:lnTo>
                  <a:pt x="7276927" y="592587"/>
                </a:lnTo>
                <a:lnTo>
                  <a:pt x="7308738" y="571134"/>
                </a:lnTo>
                <a:lnTo>
                  <a:pt x="7330191" y="539323"/>
                </a:lnTo>
                <a:lnTo>
                  <a:pt x="7338059" y="500379"/>
                </a:lnTo>
                <a:lnTo>
                  <a:pt x="7338059" y="100075"/>
                </a:lnTo>
                <a:lnTo>
                  <a:pt x="7330191" y="61132"/>
                </a:lnTo>
                <a:lnTo>
                  <a:pt x="7308738" y="29321"/>
                </a:lnTo>
                <a:lnTo>
                  <a:pt x="7276927" y="7868"/>
                </a:lnTo>
                <a:lnTo>
                  <a:pt x="7237983" y="0"/>
                </a:lnTo>
                <a:close/>
              </a:path>
            </a:pathLst>
          </a:custGeom>
          <a:solidFill>
            <a:srgbClr val="D90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432012"/>
              </p:ext>
            </p:extLst>
          </p:nvPr>
        </p:nvGraphicFramePr>
        <p:xfrm>
          <a:off x="662686" y="1383538"/>
          <a:ext cx="10436858" cy="1487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0552"/>
                      </a:solidFill>
                      <a:prstDash val="solid"/>
                    </a:lnL>
                    <a:lnR w="28575">
                      <a:solidFill>
                        <a:srgbClr val="D90552"/>
                      </a:solidFill>
                      <a:prstDash val="solid"/>
                    </a:lnR>
                    <a:lnT w="12700">
                      <a:solidFill>
                        <a:srgbClr val="D9055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COMITÉ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EVALUACIÓN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28575">
                      <a:solidFill>
                        <a:srgbClr val="D90552"/>
                      </a:solidFill>
                      <a:prstDash val="solid"/>
                    </a:lnL>
                    <a:lnR w="28575">
                      <a:solidFill>
                        <a:srgbClr val="D90552"/>
                      </a:solidFill>
                      <a:prstDash val="solid"/>
                    </a:lnR>
                    <a:lnT w="12700">
                      <a:solidFill>
                        <a:srgbClr val="D9055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D90552"/>
                      </a:solidFill>
                      <a:prstDash val="solid"/>
                    </a:lnL>
                    <a:lnR w="12700">
                      <a:solidFill>
                        <a:srgbClr val="D90552"/>
                      </a:solidFill>
                      <a:prstDash val="solid"/>
                    </a:lnR>
                    <a:lnT w="12700">
                      <a:solidFill>
                        <a:srgbClr val="D9055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964">
                <a:tc gridSpan="3">
                  <a:txBody>
                    <a:bodyPr/>
                    <a:lstStyle/>
                    <a:p>
                      <a:pPr marL="981710" marR="800735" indent="-172720">
                        <a:lnSpc>
                          <a:spcPts val="1970"/>
                        </a:lnSpc>
                        <a:spcBef>
                          <a:spcPts val="710"/>
                        </a:spcBef>
                        <a:buChar char="•"/>
                        <a:tabLst>
                          <a:tab pos="982344" algn="l"/>
                        </a:tabLst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Comité</a:t>
                      </a:r>
                      <a:r>
                        <a:rPr sz="1800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Evaluación</a:t>
                      </a:r>
                      <a:r>
                        <a:rPr sz="18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será</a:t>
                      </a:r>
                      <a:r>
                        <a:rPr sz="18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800" spc="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encargado</a:t>
                      </a:r>
                      <a:r>
                        <a:rPr sz="18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calificar</a:t>
                      </a:r>
                      <a:r>
                        <a:rPr sz="1800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las</a:t>
                      </a:r>
                      <a:r>
                        <a:rPr sz="18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propuestas,</a:t>
                      </a:r>
                      <a:r>
                        <a:rPr sz="18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determinando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su </a:t>
                      </a:r>
                      <a:r>
                        <a:rPr sz="1800" spc="-39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calidad,</a:t>
                      </a:r>
                      <a:r>
                        <a:rPr sz="18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según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los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criterios</a:t>
                      </a:r>
                      <a:r>
                        <a:rPr sz="1800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subcriterios</a:t>
                      </a:r>
                      <a:r>
                        <a:rPr sz="18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indica</a:t>
                      </a:r>
                      <a:r>
                        <a:rPr lang="es-ES" sz="1800" spc="-5" dirty="0" err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rán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las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Bases.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D90552"/>
                      </a:solidFill>
                      <a:prstDash val="solid"/>
                    </a:lnL>
                    <a:lnR w="12700">
                      <a:solidFill>
                        <a:srgbClr val="D90552"/>
                      </a:solidFill>
                      <a:prstDash val="solid"/>
                    </a:lnR>
                    <a:lnB w="12700">
                      <a:solidFill>
                        <a:srgbClr val="D9055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62686" y="2977642"/>
            <a:ext cx="10449560" cy="1652905"/>
            <a:chOff x="662686" y="2977642"/>
            <a:chExt cx="10449560" cy="1652905"/>
          </a:xfrm>
        </p:grpSpPr>
        <p:sp>
          <p:nvSpPr>
            <p:cNvPr id="6" name="object 6"/>
            <p:cNvSpPr/>
            <p:nvPr/>
          </p:nvSpPr>
          <p:spPr>
            <a:xfrm>
              <a:off x="669036" y="3148584"/>
              <a:ext cx="10436860" cy="1475740"/>
            </a:xfrm>
            <a:custGeom>
              <a:avLst/>
              <a:gdLst/>
              <a:ahLst/>
              <a:cxnLst/>
              <a:rect l="l" t="t" r="r" b="b"/>
              <a:pathLst>
                <a:path w="10436860" h="1475739">
                  <a:moveTo>
                    <a:pt x="0" y="1475232"/>
                  </a:moveTo>
                  <a:lnTo>
                    <a:pt x="10436352" y="1475232"/>
                  </a:lnTo>
                  <a:lnTo>
                    <a:pt x="10436352" y="0"/>
                  </a:lnTo>
                  <a:lnTo>
                    <a:pt x="0" y="0"/>
                  </a:lnTo>
                  <a:lnTo>
                    <a:pt x="0" y="1475232"/>
                  </a:lnTo>
                  <a:close/>
                </a:path>
              </a:pathLst>
            </a:custGeom>
            <a:ln w="12699">
              <a:solidFill>
                <a:srgbClr val="D905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23772" y="2983992"/>
              <a:ext cx="7439025" cy="668020"/>
            </a:xfrm>
            <a:custGeom>
              <a:avLst/>
              <a:gdLst/>
              <a:ahLst/>
              <a:cxnLst/>
              <a:rect l="l" t="t" r="r" b="b"/>
              <a:pathLst>
                <a:path w="7439025" h="668020">
                  <a:moveTo>
                    <a:pt x="7327392" y="0"/>
                  </a:moveTo>
                  <a:lnTo>
                    <a:pt x="111252" y="0"/>
                  </a:lnTo>
                  <a:lnTo>
                    <a:pt x="67937" y="8739"/>
                  </a:lnTo>
                  <a:lnTo>
                    <a:pt x="32575" y="32575"/>
                  </a:lnTo>
                  <a:lnTo>
                    <a:pt x="8739" y="67937"/>
                  </a:lnTo>
                  <a:lnTo>
                    <a:pt x="0" y="111252"/>
                  </a:lnTo>
                  <a:lnTo>
                    <a:pt x="0" y="556260"/>
                  </a:lnTo>
                  <a:lnTo>
                    <a:pt x="8739" y="599574"/>
                  </a:lnTo>
                  <a:lnTo>
                    <a:pt x="32575" y="634936"/>
                  </a:lnTo>
                  <a:lnTo>
                    <a:pt x="67937" y="658772"/>
                  </a:lnTo>
                  <a:lnTo>
                    <a:pt x="111252" y="667512"/>
                  </a:lnTo>
                  <a:lnTo>
                    <a:pt x="7327392" y="667512"/>
                  </a:lnTo>
                  <a:lnTo>
                    <a:pt x="7370706" y="658772"/>
                  </a:lnTo>
                  <a:lnTo>
                    <a:pt x="7406068" y="634936"/>
                  </a:lnTo>
                  <a:lnTo>
                    <a:pt x="7429904" y="599574"/>
                  </a:lnTo>
                  <a:lnTo>
                    <a:pt x="7438644" y="556260"/>
                  </a:lnTo>
                  <a:lnTo>
                    <a:pt x="7438644" y="111252"/>
                  </a:lnTo>
                  <a:lnTo>
                    <a:pt x="7429904" y="67937"/>
                  </a:lnTo>
                  <a:lnTo>
                    <a:pt x="7406068" y="32575"/>
                  </a:lnTo>
                  <a:lnTo>
                    <a:pt x="7370706" y="8739"/>
                  </a:lnTo>
                  <a:lnTo>
                    <a:pt x="7327392" y="0"/>
                  </a:lnTo>
                  <a:close/>
                </a:path>
              </a:pathLst>
            </a:custGeom>
            <a:solidFill>
              <a:srgbClr val="D90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23772" y="2983992"/>
              <a:ext cx="7439025" cy="668020"/>
            </a:xfrm>
            <a:custGeom>
              <a:avLst/>
              <a:gdLst/>
              <a:ahLst/>
              <a:cxnLst/>
              <a:rect l="l" t="t" r="r" b="b"/>
              <a:pathLst>
                <a:path w="7439025" h="668020">
                  <a:moveTo>
                    <a:pt x="0" y="111252"/>
                  </a:moveTo>
                  <a:lnTo>
                    <a:pt x="8739" y="67937"/>
                  </a:lnTo>
                  <a:lnTo>
                    <a:pt x="32575" y="32575"/>
                  </a:lnTo>
                  <a:lnTo>
                    <a:pt x="67937" y="8739"/>
                  </a:lnTo>
                  <a:lnTo>
                    <a:pt x="111252" y="0"/>
                  </a:lnTo>
                  <a:lnTo>
                    <a:pt x="7327392" y="0"/>
                  </a:lnTo>
                  <a:lnTo>
                    <a:pt x="7370706" y="8739"/>
                  </a:lnTo>
                  <a:lnTo>
                    <a:pt x="7406068" y="32575"/>
                  </a:lnTo>
                  <a:lnTo>
                    <a:pt x="7429904" y="67937"/>
                  </a:lnTo>
                  <a:lnTo>
                    <a:pt x="7438644" y="111252"/>
                  </a:lnTo>
                  <a:lnTo>
                    <a:pt x="7438644" y="556260"/>
                  </a:lnTo>
                  <a:lnTo>
                    <a:pt x="7429904" y="599574"/>
                  </a:lnTo>
                  <a:lnTo>
                    <a:pt x="7406068" y="634936"/>
                  </a:lnTo>
                  <a:lnTo>
                    <a:pt x="7370706" y="658772"/>
                  </a:lnTo>
                  <a:lnTo>
                    <a:pt x="7327392" y="667512"/>
                  </a:lnTo>
                  <a:lnTo>
                    <a:pt x="111252" y="667512"/>
                  </a:lnTo>
                  <a:lnTo>
                    <a:pt x="67937" y="658772"/>
                  </a:lnTo>
                  <a:lnTo>
                    <a:pt x="32575" y="634936"/>
                  </a:lnTo>
                  <a:lnTo>
                    <a:pt x="8739" y="599574"/>
                  </a:lnTo>
                  <a:lnTo>
                    <a:pt x="0" y="556260"/>
                  </a:lnTo>
                  <a:lnTo>
                    <a:pt x="0" y="111252"/>
                  </a:lnTo>
                  <a:close/>
                </a:path>
              </a:pathLst>
            </a:custGeom>
            <a:ln w="12700">
              <a:solidFill>
                <a:srgbClr val="D905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66214" y="3122168"/>
            <a:ext cx="8846185" cy="1360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COMITÉ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PRESELECCIÓN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Calibri"/>
              <a:cs typeface="Calibri"/>
            </a:endParaRPr>
          </a:p>
          <a:p>
            <a:pPr marL="184785" marR="5080" indent="-172720" algn="just">
              <a:lnSpc>
                <a:spcPct val="91400"/>
              </a:lnSpc>
              <a:buChar char="•"/>
              <a:tabLst>
                <a:tab pos="18542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Comité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Preselección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será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encargado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entregar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Subsecretario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Educación </a:t>
            </a:r>
            <a:r>
              <a:rPr sz="1800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Superior,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una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recomendación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preselección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las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propuestas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presentadas,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según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los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criterios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indica</a:t>
            </a:r>
            <a:r>
              <a:rPr lang="es-ES" sz="1800" spc="-10" dirty="0" err="1">
                <a:solidFill>
                  <a:srgbClr val="001F5F"/>
                </a:solidFill>
                <a:latin typeface="Calibri"/>
                <a:cs typeface="Calibri"/>
              </a:rPr>
              <a:t>rán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en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las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Bases.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2071" y="652272"/>
            <a:ext cx="1479803" cy="99517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820</Words>
  <Application>Microsoft Office PowerPoint</Application>
  <PresentationFormat>Panorámica</PresentationFormat>
  <Paragraphs>68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 MT</vt:lpstr>
      <vt:lpstr>Calibri</vt:lpstr>
      <vt:lpstr>Symbol</vt:lpstr>
      <vt:lpstr>Times New Roman</vt:lpstr>
      <vt:lpstr>Office Theme</vt:lpstr>
      <vt:lpstr>Fondo de Desarrollo Institucional: Áreas Estratégicas  Subsistema Técnico Profesional</vt:lpstr>
      <vt:lpstr>Programa</vt:lpstr>
      <vt:lpstr>Objetivo del fondo</vt:lpstr>
      <vt:lpstr>Concurso Proyectos de Áreas Estratégicas 2025</vt:lpstr>
      <vt:lpstr>Concurso Proyectos de Áreas Estratégicas 2025</vt:lpstr>
      <vt:lpstr>Concurso Proyectos de Áreas Estratégicas 2025</vt:lpstr>
      <vt:lpstr>Áreas Estratégicas TP 2025</vt:lpstr>
      <vt:lpstr>Aspectos de Admisibilidad</vt:lpstr>
      <vt:lpstr>Evaluación de las Propuestas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Ignacio Scheihing Valenzuela</dc:creator>
  <cp:lastModifiedBy>Osvaldo Andres Cifuentes Pinochet</cp:lastModifiedBy>
  <cp:revision>1</cp:revision>
  <dcterms:created xsi:type="dcterms:W3CDTF">2024-09-30T21:39:56Z</dcterms:created>
  <dcterms:modified xsi:type="dcterms:W3CDTF">2025-08-01T21:45:59Z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2023-06-06T00:00:00Z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2024-09-30T00:00:00Z</vt:filetime>
  </property>
</Properties>
</file>